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5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Budac" initials="PB" lastIdx="2" clrIdx="0">
    <p:extLst>
      <p:ext uri="{19B8F6BF-5375-455C-9EA6-DF929625EA0E}">
        <p15:presenceInfo xmlns:p15="http://schemas.microsoft.com/office/powerpoint/2012/main" userId="S::p.budac@keyence.eu::a78476d5-296d-4dbb-a4b7-dda6e63b009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614" autoAdjust="0"/>
  </p:normalViewPr>
  <p:slideViewPr>
    <p:cSldViewPr snapToGrid="0">
      <p:cViewPr varScale="1">
        <p:scale>
          <a:sx n="77" d="100"/>
          <a:sy n="77" d="100"/>
        </p:scale>
        <p:origin x="18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24T22:44:26.334" idx="2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2FC92-0A24-4248-B806-7FF7509BB8F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E9E5E-552C-44BD-BB5E-B10A5497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85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27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10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67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36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75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23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765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31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584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60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05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72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19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85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76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05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75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55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pravidlách</a:t>
            </a:r>
            <a:r>
              <a:rPr lang="en-US" dirty="0"/>
              <a:t> bolo </a:t>
            </a:r>
            <a:r>
              <a:rPr lang="en-US" dirty="0" err="1"/>
              <a:t>iba</a:t>
            </a:r>
            <a:r>
              <a:rPr lang="en-US" dirty="0"/>
              <a:t> NVK: </a:t>
            </a:r>
          </a:p>
          <a:p>
            <a:r>
              <a:rPr lang="sk-SK" sz="1800" dirty="0">
                <a:solidFill>
                  <a:srgbClr val="004A9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 sa jedná o úmyselné posunutie bránky, na hru sa nadviaže nepriamym voľným kopom v prospech súpera a previnivší hráč musí byť napomenutý</a:t>
            </a:r>
            <a:endParaRPr lang="en-US" sz="1800" dirty="0">
              <a:solidFill>
                <a:srgbClr val="004A9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E9E5E-552C-44BD-BB5E-B10A5497FD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5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DE516-EF96-4B9E-8F50-131C1F317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FF7FFC-BF8F-45C7-A16D-D0E6CE5CE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2F158-BC99-42C6-B1C0-0034D8596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51B3-97F7-47CD-A82F-61311FA472A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7D516-4185-4019-A1BF-5116A83E8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9DB2D-2D92-43A7-87B3-B223230AC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EBB-CA47-47BA-9972-15FA2717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5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9F783-4736-4B02-AC87-1179BE52C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D78A4-8237-4BB4-8F49-76CA104FB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FF61D-1D1A-4CBC-9A64-55E0EF87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51B3-97F7-47CD-A82F-61311FA472A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6BEDB-0683-4CD2-927F-334860B14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3FA6E-B13B-491E-979B-A52AE911B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EBB-CA47-47BA-9972-15FA2717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4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CB451D-E7F4-42FF-ABBE-DB9DA1786D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D9962-BC71-4AE6-B818-12AF07C1B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78FBE-C143-48AA-9C6A-74FD66CAF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51B3-97F7-47CD-A82F-61311FA472A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1C075-0268-4624-8C7E-1478B50F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8E278-77F2-4EEF-8E9F-5541590F5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EBB-CA47-47BA-9972-15FA2717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7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0E6AB-AD30-4B00-B360-8B90A12D3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4E2E0-4F8E-4DA0-B792-4422CC8C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E1216-9092-49DF-A80E-B62C87363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51B3-97F7-47CD-A82F-61311FA472A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22A60-EF1F-4705-A294-33B0A1A67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680B5-F938-4209-9D90-DA8F119E7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EBB-CA47-47BA-9972-15FA2717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EF561-6FD2-4708-B2EF-C9B1F7E2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78882-1CD0-40A9-8BF8-752F4E2CB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EE116-1934-48FC-9E03-EC09B3F5D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51B3-97F7-47CD-A82F-61311FA472A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54430-8E99-43AF-A052-74350344B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159B8-1350-4039-9079-A0D58637C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EBB-CA47-47BA-9972-15FA2717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9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8218A-7FEE-43BD-A801-B07735584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8D12D-6E14-4430-8A26-F99263435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F3CA8-152E-4275-A3D1-32622C6C2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62F4A-AC74-4154-BCCE-BA641975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51B3-97F7-47CD-A82F-61311FA472A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121D6-C33D-4EA2-A9DB-9B5E4B150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3F766-FE46-428B-A37C-7606DC9A5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EBB-CA47-47BA-9972-15FA2717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4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3F784-BD95-401C-B0DC-4A2D55CFA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932A0-89C2-4C20-929A-476E6DC45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271A7-BA65-4C8C-819C-14C5D9A12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51AC10-5951-4F0B-B881-D2560D2AE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63AFAF-C462-4CC7-9357-C0FA85896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23E3F7-715C-4B88-9AB4-42E850923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51B3-97F7-47CD-A82F-61311FA472A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A78539-523B-4F26-A699-E4DC7A4B3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E9F08E-E624-4C00-BB85-369331A98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EBB-CA47-47BA-9972-15FA2717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9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87AA6-386B-4AF9-ACC3-BA62E882C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EB81FC-35A1-48C2-A367-1D4D9217B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51B3-97F7-47CD-A82F-61311FA472A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FC984A-EB76-4ED6-A91E-EC0827B0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861015-F79A-45FB-8836-2A1B2E37F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EBB-CA47-47BA-9972-15FA2717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8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BACB3F-DED3-4233-A022-947E61C2D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51B3-97F7-47CD-A82F-61311FA472A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F46418-746F-41D8-A0AC-2259E858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64309-234D-4244-9444-5B65AF509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EBB-CA47-47BA-9972-15FA2717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7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8348D-5A70-486D-B032-8606A8A2A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1C950-199F-459D-B7A9-64B8BB4D8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95364A-E3F5-4372-83E4-AF98B9B89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12287-8190-4930-98B2-A5A6F3A0E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51B3-97F7-47CD-A82F-61311FA472A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E6B9-1A6E-464A-9CDD-B11F4B09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9B009-3B02-47FA-BD26-05BBC026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EBB-CA47-47BA-9972-15FA2717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4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1290-18A7-44B4-AE4E-D6190B550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55D498-C0BE-43C4-B232-E7BB99740A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C5466-5254-4B1C-B1C0-8F6AA8E63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2EAFE-8393-4DAD-9717-966EC026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51B3-97F7-47CD-A82F-61311FA472A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603B9-E9D9-4D31-BA9B-E991473E9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3563F-F23F-44B2-BCBB-EA7875C1D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FEBB-CA47-47BA-9972-15FA2717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EF060B-A9F3-4588-8493-97224A44E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246F8-612B-4814-9F76-8407A199A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90F2C-E1FB-40EA-9484-3DBF564FE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851B3-97F7-47CD-A82F-61311FA472A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A7DE0-45E5-441F-A81A-2E51686D0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C395B-567C-40F0-9107-873CE523B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5FEBB-CA47-47BA-9972-15FA2717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6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3707AD-8261-4357-9C64-EEC41E832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5" y="-427"/>
            <a:ext cx="6086683" cy="6858428"/>
          </a:xfrm>
          <a:prstGeom prst="rect">
            <a:avLst/>
          </a:prstGeom>
          <a:gradFill>
            <a:gsLst>
              <a:gs pos="0">
                <a:srgbClr val="000000">
                  <a:alpha val="53000"/>
                </a:srgbClr>
              </a:gs>
              <a:gs pos="82000">
                <a:schemeClr val="accent1">
                  <a:lumMod val="75000"/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4" y="498142"/>
            <a:ext cx="12191999" cy="6359430"/>
          </a:xfrm>
          <a:prstGeom prst="rect">
            <a:avLst/>
          </a:prstGeom>
          <a:gradFill>
            <a:gsLst>
              <a:gs pos="13000">
                <a:schemeClr val="accent1">
                  <a:lumMod val="75000"/>
                  <a:alpha val="39000"/>
                </a:schemeClr>
              </a:gs>
              <a:gs pos="100000">
                <a:srgbClr val="000000">
                  <a:alpha val="32000"/>
                </a:srgb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428"/>
            <a:ext cx="6096001" cy="6858000"/>
          </a:xfrm>
          <a:prstGeom prst="rect">
            <a:avLst/>
          </a:prstGeom>
          <a:gradFill>
            <a:gsLst>
              <a:gs pos="13000">
                <a:srgbClr val="000000">
                  <a:alpha val="39000"/>
                </a:srgbClr>
              </a:gs>
              <a:gs pos="99000">
                <a:schemeClr val="accent1">
                  <a:lumMod val="50000"/>
                  <a:alpha val="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B01BE8-EBAB-4286-84CC-EC07C7F95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400370"/>
          </a:xfrm>
          <a:prstGeom prst="rect">
            <a:avLst/>
          </a:prstGeom>
          <a:gradFill>
            <a:gsLst>
              <a:gs pos="0">
                <a:srgbClr val="000000">
                  <a:alpha val="70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3">
            <a:extLst>
              <a:ext uri="{FF2B5EF4-FFF2-40B4-BE49-F238E27FC236}">
                <a16:creationId xmlns:a16="http://schemas.microsoft.com/office/drawing/2014/main" id="{B810725C-984E-4EC2-A5FA-A193878CB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59729" y="-716753"/>
            <a:ext cx="4893880" cy="10255626"/>
          </a:xfrm>
          <a:custGeom>
            <a:avLst/>
            <a:gdLst>
              <a:gd name="connsiteX0" fmla="*/ 2065105 w 2065105"/>
              <a:gd name="connsiteY0" fmla="*/ 0 h 4139967"/>
              <a:gd name="connsiteX1" fmla="*/ 2065105 w 2065105"/>
              <a:gd name="connsiteY1" fmla="*/ 4139967 h 4139967"/>
              <a:gd name="connsiteX2" fmla="*/ 1858573 w 2065105"/>
              <a:gd name="connsiteY2" fmla="*/ 4129538 h 4139967"/>
              <a:gd name="connsiteX3" fmla="*/ 0 w 2065105"/>
              <a:gd name="connsiteY3" fmla="*/ 2069983 h 4139967"/>
              <a:gd name="connsiteX4" fmla="*/ 1858573 w 2065105"/>
              <a:gd name="connsiteY4" fmla="*/ 10428 h 413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105" h="4139967">
                <a:moveTo>
                  <a:pt x="2065105" y="0"/>
                </a:moveTo>
                <a:lnTo>
                  <a:pt x="2065105" y="4139967"/>
                </a:lnTo>
                <a:lnTo>
                  <a:pt x="1858573" y="4129538"/>
                </a:lnTo>
                <a:cubicBezTo>
                  <a:pt x="814640" y="4023521"/>
                  <a:pt x="0" y="3141887"/>
                  <a:pt x="0" y="2069983"/>
                </a:cubicBezTo>
                <a:cubicBezTo>
                  <a:pt x="0" y="998079"/>
                  <a:pt x="814640" y="116446"/>
                  <a:pt x="1858573" y="1042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99E6EB-7AB0-4EAB-994B-0608965DE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4391" y="5602297"/>
            <a:ext cx="4390293" cy="753351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27.8.2021, Žilina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9889EA-9834-4152-89E6-AB32F173E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678" y="2354807"/>
            <a:ext cx="9144000" cy="697700"/>
          </a:xfrm>
        </p:spPr>
        <p:txBody>
          <a:bodyPr anchor="ctr">
            <a:noAutofit/>
          </a:bodyPr>
          <a:lstStyle/>
          <a:p>
            <a:r>
              <a:rPr lang="en-US" sz="4800" dirty="0" err="1">
                <a:solidFill>
                  <a:srgbClr val="FFFFFF"/>
                </a:solidFill>
              </a:rPr>
              <a:t>Pravidlá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futsalu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</a:p>
          <a:p>
            <a:r>
              <a:rPr lang="en-US" sz="4800" dirty="0" err="1">
                <a:solidFill>
                  <a:srgbClr val="FFFFFF"/>
                </a:solidFill>
              </a:rPr>
              <a:t>Nový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výklad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pravidiel</a:t>
            </a:r>
            <a:r>
              <a:rPr lang="en-US" sz="4800" dirty="0">
                <a:solidFill>
                  <a:srgbClr val="FFFFFF"/>
                </a:solidFill>
              </a:rPr>
              <a:t> / </a:t>
            </a:r>
            <a:r>
              <a:rPr lang="en-US" sz="4800" dirty="0" err="1">
                <a:solidFill>
                  <a:srgbClr val="FFFFFF"/>
                </a:solidFill>
              </a:rPr>
              <a:t>úprava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158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10200310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7 –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Hrací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čas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842270" y="1980900"/>
            <a:ext cx="1044925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2. </a:t>
            </a:r>
            <a:r>
              <a:rPr lang="en-US" sz="2800" dirty="0" err="1">
                <a:solidFill>
                  <a:schemeClr val="bg1"/>
                </a:solidFill>
              </a:rPr>
              <a:t>Ukončenie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polčasov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pl-PL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K</a:t>
            </a:r>
            <a:r>
              <a:rPr lang="pl-PL" sz="2000" dirty="0">
                <a:solidFill>
                  <a:schemeClr val="bg1"/>
                </a:solidFill>
              </a:rPr>
              <a:t>op je považovaný za ukončený</a:t>
            </a:r>
            <a:r>
              <a:rPr lang="en-US" sz="2000" dirty="0">
                <a:solidFill>
                  <a:schemeClr val="bg1"/>
                </a:solidFill>
              </a:rPr>
              <a:t> (…)</a:t>
            </a:r>
          </a:p>
          <a:p>
            <a:r>
              <a:rPr lang="en-US" sz="2000" dirty="0">
                <a:solidFill>
                  <a:schemeClr val="bg1"/>
                </a:solidFill>
              </a:rPr>
              <a:t>		</a:t>
            </a:r>
          </a:p>
          <a:p>
            <a:r>
              <a:rPr lang="en-US" sz="2000" dirty="0">
                <a:solidFill>
                  <a:schemeClr val="bg1"/>
                </a:solidFill>
              </a:rPr>
              <a:t>		 Ak </a:t>
            </a:r>
            <a:r>
              <a:rPr lang="en-US" sz="2000" dirty="0" err="1">
                <a:solidFill>
                  <a:schemeClr val="bg1"/>
                </a:solidFill>
              </a:rPr>
              <a:t>brániaci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spácha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priestupok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pred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tým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ako</a:t>
            </a:r>
            <a:r>
              <a:rPr lang="en-US" sz="2000" dirty="0">
                <a:solidFill>
                  <a:schemeClr val="bg1"/>
                </a:solidFill>
              </a:rPr>
              <a:t> je kop </a:t>
            </a:r>
            <a:r>
              <a:rPr lang="en-US" sz="2000" dirty="0" err="1">
                <a:solidFill>
                  <a:schemeClr val="bg1"/>
                </a:solidFill>
              </a:rPr>
              <a:t>vykonaný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rozhodcovia</a:t>
            </a:r>
            <a:r>
              <a:rPr lang="en-US" sz="2000" dirty="0">
                <a:solidFill>
                  <a:schemeClr val="bg1"/>
                </a:solidFill>
              </a:rPr>
              <a:t> 			</a:t>
            </a:r>
            <a:r>
              <a:rPr lang="en-US" sz="2000" dirty="0" err="1">
                <a:solidFill>
                  <a:schemeClr val="bg1"/>
                </a:solidFill>
              </a:rPr>
              <a:t>pokračujú</a:t>
            </a:r>
            <a:r>
              <a:rPr lang="en-US" sz="2000" dirty="0">
                <a:solidFill>
                  <a:schemeClr val="bg1"/>
                </a:solidFill>
              </a:rPr>
              <a:t> v </a:t>
            </a:r>
            <a:r>
              <a:rPr lang="en-US" sz="2000" dirty="0" err="1">
                <a:solidFill>
                  <a:schemeClr val="bg1"/>
                </a:solidFill>
              </a:rPr>
              <a:t>hre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nariadením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opakovania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kopu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udelením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ďalšieho</a:t>
            </a:r>
            <a:r>
              <a:rPr lang="en-US" sz="2000" dirty="0">
                <a:solidFill>
                  <a:schemeClr val="bg1"/>
                </a:solidFill>
              </a:rPr>
              <a:t> DFKSAF 			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podľa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potreby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pokutového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kopu</a:t>
            </a:r>
            <a:r>
              <a:rPr lang="en-US" sz="2000" dirty="0">
                <a:solidFill>
                  <a:schemeClr val="bg1"/>
                </a:solidFill>
              </a:rPr>
              <a:t> v </a:t>
            </a:r>
            <a:r>
              <a:rPr lang="en-US" sz="2000" dirty="0" err="1">
                <a:solidFill>
                  <a:schemeClr val="bg1"/>
                </a:solidFill>
              </a:rPr>
              <a:t>súlade</a:t>
            </a:r>
            <a:r>
              <a:rPr lang="en-US" sz="2000" dirty="0">
                <a:solidFill>
                  <a:schemeClr val="bg1"/>
                </a:solidFill>
              </a:rPr>
              <a:t> s </a:t>
            </a:r>
            <a:r>
              <a:rPr lang="en-US" sz="2000" dirty="0" err="1">
                <a:solidFill>
                  <a:schemeClr val="bg1"/>
                </a:solidFill>
              </a:rPr>
              <a:t>pravidlami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futsalu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16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10200310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8 –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Začiatok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hry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nadviazanie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hru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883726" y="1881509"/>
            <a:ext cx="1044925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2. </a:t>
            </a:r>
            <a:r>
              <a:rPr lang="en-US" sz="2800" dirty="0" err="1">
                <a:solidFill>
                  <a:schemeClr val="bg1"/>
                </a:solidFill>
              </a:rPr>
              <a:t>Rozhodcovská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lopta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	 </a:t>
            </a:r>
            <a:r>
              <a:rPr lang="en-US" sz="2000" dirty="0" err="1">
                <a:solidFill>
                  <a:schemeClr val="bg1"/>
                </a:solidFill>
              </a:rPr>
              <a:t>Lopta</a:t>
            </a:r>
            <a:r>
              <a:rPr lang="en-US" sz="2000" dirty="0">
                <a:solidFill>
                  <a:schemeClr val="bg1"/>
                </a:solidFill>
              </a:rPr>
              <a:t> je </a:t>
            </a:r>
            <a:r>
              <a:rPr lang="en-US" sz="2000" dirty="0" err="1">
                <a:solidFill>
                  <a:schemeClr val="bg1"/>
                </a:solidFill>
              </a:rPr>
              <a:t>vhodená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jednému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hráčovi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tímu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ktorý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jej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naposledy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dotkol</a:t>
            </a:r>
            <a:r>
              <a:rPr lang="en-US" sz="2000" dirty="0">
                <a:solidFill>
                  <a:schemeClr val="bg1"/>
                </a:solidFill>
              </a:rPr>
              <a:t> v </a:t>
            </a:r>
            <a:r>
              <a:rPr lang="en-US" sz="2000" dirty="0" err="1">
                <a:solidFill>
                  <a:schemeClr val="bg1"/>
                </a:solidFill>
              </a:rPr>
              <a:t>mieste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kde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lopta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nachádzala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keď</a:t>
            </a:r>
            <a:r>
              <a:rPr lang="en-US" sz="2000" dirty="0">
                <a:solidFill>
                  <a:schemeClr val="bg1"/>
                </a:solidFill>
              </a:rPr>
              <a:t> bola </a:t>
            </a:r>
            <a:r>
              <a:rPr lang="en-US" sz="2000" dirty="0" err="1">
                <a:solidFill>
                  <a:schemeClr val="bg1"/>
                </a:solidFill>
              </a:rPr>
              <a:t>hra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prerušená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kde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naposledy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dotkla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vonkajšieho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vplyvu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rozhodcu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POKIAĽ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to </a:t>
            </a:r>
            <a:r>
              <a:rPr lang="en-US" sz="2000" dirty="0" err="1">
                <a:solidFill>
                  <a:schemeClr val="bg1"/>
                </a:solidFill>
              </a:rPr>
              <a:t>nestalo</a:t>
            </a:r>
            <a:r>
              <a:rPr lang="en-US" sz="2000" dirty="0">
                <a:solidFill>
                  <a:schemeClr val="bg1"/>
                </a:solidFill>
              </a:rPr>
              <a:t> v </a:t>
            </a:r>
            <a:r>
              <a:rPr lang="en-US" sz="2000" dirty="0" err="1">
                <a:solidFill>
                  <a:srgbClr val="FF0000"/>
                </a:solidFill>
              </a:rPr>
              <a:t>pokutovom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území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brániaceho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mužstva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posledný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dotkol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en-US" sz="2000" dirty="0" err="1">
                <a:solidFill>
                  <a:schemeClr val="bg1"/>
                </a:solidFill>
              </a:rPr>
              <a:t>brankár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útočiaceho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mužstva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078295-B981-44DD-8F0D-7AEBF3C7F9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6198" y="4654401"/>
            <a:ext cx="4933834" cy="203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796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10200310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8 –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Začiatok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hry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nadviazanie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hru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883726" y="1881509"/>
            <a:ext cx="10449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2. </a:t>
            </a:r>
            <a:r>
              <a:rPr lang="en-US" sz="2800" dirty="0" err="1">
                <a:solidFill>
                  <a:schemeClr val="bg1"/>
                </a:solidFill>
              </a:rPr>
              <a:t>Rozhodcovská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lopta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NEZMENILO SA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000" dirty="0" err="1">
                <a:solidFill>
                  <a:schemeClr val="bg1"/>
                </a:solidFill>
              </a:rPr>
              <a:t>Všetci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ostatní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hráči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oboch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mužstiev</a:t>
            </a:r>
            <a:r>
              <a:rPr lang="en-US" sz="2000" dirty="0">
                <a:solidFill>
                  <a:schemeClr val="bg1"/>
                </a:solidFill>
              </a:rPr>
              <a:t>) </a:t>
            </a:r>
            <a:r>
              <a:rPr lang="en-US" sz="2000" dirty="0" err="1">
                <a:solidFill>
                  <a:schemeClr val="bg1"/>
                </a:solidFill>
              </a:rPr>
              <a:t>musia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byť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vzdialenosti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aspoň</a:t>
            </a:r>
            <a:r>
              <a:rPr lang="en-US" sz="2000" dirty="0">
                <a:solidFill>
                  <a:schemeClr val="bg1"/>
                </a:solidFill>
              </a:rPr>
              <a:t> 2m od </a:t>
            </a:r>
            <a:r>
              <a:rPr lang="en-US" sz="2000" dirty="0" err="1">
                <a:solidFill>
                  <a:schemeClr val="bg1"/>
                </a:solidFill>
              </a:rPr>
              <a:t>lopty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kým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nebude</a:t>
            </a:r>
            <a:r>
              <a:rPr lang="en-US" sz="2000" dirty="0">
                <a:solidFill>
                  <a:schemeClr val="bg1"/>
                </a:solidFill>
              </a:rPr>
              <a:t> v </a:t>
            </a:r>
            <a:r>
              <a:rPr lang="en-US" sz="2000" dirty="0" err="1">
                <a:solidFill>
                  <a:schemeClr val="bg1"/>
                </a:solidFill>
              </a:rPr>
              <a:t>hre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5711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10200310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8 –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Začiatok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hry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nadviazanie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hru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883726" y="1881509"/>
            <a:ext cx="104492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2. </a:t>
            </a:r>
            <a:r>
              <a:rPr lang="en-US" sz="2800" dirty="0" err="1">
                <a:solidFill>
                  <a:schemeClr val="bg1"/>
                </a:solidFill>
              </a:rPr>
              <a:t>Rozhodcovská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lopta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NEZMENILO SA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000" dirty="0" err="1">
                <a:solidFill>
                  <a:schemeClr val="bg1"/>
                </a:solidFill>
              </a:rPr>
              <a:t>Všetci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ostatní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hráči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oboch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mužstiev</a:t>
            </a:r>
            <a:r>
              <a:rPr lang="en-US" sz="2000" dirty="0">
                <a:solidFill>
                  <a:schemeClr val="bg1"/>
                </a:solidFill>
              </a:rPr>
              <a:t>) </a:t>
            </a:r>
            <a:r>
              <a:rPr lang="en-US" sz="2000" dirty="0" err="1">
                <a:solidFill>
                  <a:schemeClr val="bg1"/>
                </a:solidFill>
              </a:rPr>
              <a:t>musia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byť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vzdialenosti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aspoň</a:t>
            </a:r>
            <a:r>
              <a:rPr lang="en-US" sz="2000" dirty="0">
                <a:solidFill>
                  <a:schemeClr val="bg1"/>
                </a:solidFill>
              </a:rPr>
              <a:t> 2m od </a:t>
            </a:r>
            <a:r>
              <a:rPr lang="en-US" sz="2000" dirty="0" err="1">
                <a:solidFill>
                  <a:schemeClr val="bg1"/>
                </a:solidFill>
              </a:rPr>
              <a:t>lopty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kým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nebude</a:t>
            </a:r>
            <a:r>
              <a:rPr lang="en-US" sz="2000" dirty="0">
                <a:solidFill>
                  <a:schemeClr val="bg1"/>
                </a:solidFill>
              </a:rPr>
              <a:t> v </a:t>
            </a:r>
            <a:r>
              <a:rPr lang="en-US" sz="2000" dirty="0" err="1">
                <a:solidFill>
                  <a:schemeClr val="bg1"/>
                </a:solidFill>
              </a:rPr>
              <a:t>hre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ZMENA !!!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dirty="0" err="1">
                <a:solidFill>
                  <a:schemeClr val="bg1"/>
                </a:solidFill>
              </a:rPr>
              <a:t>Lopta</a:t>
            </a:r>
            <a:r>
              <a:rPr lang="en-US" dirty="0">
                <a:solidFill>
                  <a:schemeClr val="bg1"/>
                </a:solidFill>
              </a:rPr>
              <a:t> je v </a:t>
            </a:r>
            <a:r>
              <a:rPr lang="en-US" dirty="0" err="1">
                <a:solidFill>
                  <a:schemeClr val="bg1"/>
                </a:solidFill>
              </a:rPr>
              <a:t>hre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keď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dotkne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hracej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plochy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hráč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akého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koľvek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mužstva</a:t>
            </a:r>
            <a:r>
              <a:rPr lang="en-US" dirty="0">
                <a:solidFill>
                  <a:schemeClr val="bg1"/>
                </a:solidFill>
              </a:rPr>
              <a:t> s </a:t>
            </a:r>
            <a:r>
              <a:rPr lang="en-US" dirty="0" err="1">
                <a:solidFill>
                  <a:schemeClr val="bg1"/>
                </a:solidFill>
              </a:rPr>
              <a:t>ňou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môže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hrať</a:t>
            </a:r>
            <a:r>
              <a:rPr lang="en-US" dirty="0">
                <a:solidFill>
                  <a:schemeClr val="bg1"/>
                </a:solidFill>
              </a:rPr>
              <a:t>!!!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err="1">
                <a:solidFill>
                  <a:schemeClr val="bg1"/>
                </a:solidFill>
              </a:rPr>
              <a:t>Súper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nemusí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čakať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kým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loptu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zahrá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hráč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ktorému</a:t>
            </a:r>
            <a:r>
              <a:rPr lang="en-US" dirty="0">
                <a:solidFill>
                  <a:schemeClr val="bg1"/>
                </a:solidFill>
              </a:rPr>
              <a:t> bola </a:t>
            </a:r>
            <a:r>
              <a:rPr lang="en-US" dirty="0" err="1">
                <a:solidFill>
                  <a:schemeClr val="bg1"/>
                </a:solidFill>
              </a:rPr>
              <a:t>lopta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vhodená</a:t>
            </a:r>
            <a:r>
              <a:rPr lang="en-US" dirty="0">
                <a:solidFill>
                  <a:schemeClr val="bg1"/>
                </a:solidFill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032103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10200310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10 –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Určenie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výsledku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stretnutia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871372" y="1441059"/>
            <a:ext cx="1044925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3. Kopy zo </a:t>
            </a:r>
            <a:r>
              <a:rPr lang="en-US" sz="2800" dirty="0" err="1">
                <a:solidFill>
                  <a:schemeClr val="bg1"/>
                </a:solidFill>
              </a:rPr>
              <a:t>značky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pokutového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kopu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800" dirty="0" err="1">
                <a:solidFill>
                  <a:schemeClr val="bg1"/>
                </a:solidFill>
              </a:rPr>
              <a:t>Počas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kopov</a:t>
            </a:r>
            <a:r>
              <a:rPr lang="en-US" sz="2800" dirty="0">
                <a:solidFill>
                  <a:schemeClr val="bg1"/>
                </a:solidFill>
              </a:rPr>
              <a:t> zo </a:t>
            </a:r>
            <a:r>
              <a:rPr lang="en-US" sz="2800" dirty="0" err="1">
                <a:solidFill>
                  <a:schemeClr val="bg1"/>
                </a:solidFill>
              </a:rPr>
              <a:t>značky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pokutového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kopu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Ak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brankár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dopustí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priestupku</a:t>
            </a:r>
            <a:r>
              <a:rPr lang="en-US" sz="2000" dirty="0">
                <a:solidFill>
                  <a:schemeClr val="bg1"/>
                </a:solidFill>
              </a:rPr>
              <a:t> a v </a:t>
            </a:r>
            <a:r>
              <a:rPr lang="en-US" sz="2000" dirty="0" err="1">
                <a:solidFill>
                  <a:schemeClr val="bg1"/>
                </a:solidFill>
              </a:rPr>
              <a:t>dôsledku</a:t>
            </a:r>
            <a:r>
              <a:rPr lang="en-US" sz="2000" dirty="0">
                <a:solidFill>
                  <a:schemeClr val="bg1"/>
                </a:solidFill>
              </a:rPr>
              <a:t> toho </a:t>
            </a:r>
            <a:r>
              <a:rPr lang="en-US" sz="2000" dirty="0" err="1">
                <a:solidFill>
                  <a:schemeClr val="bg1"/>
                </a:solidFill>
              </a:rPr>
              <a:t>bude</a:t>
            </a:r>
            <a:r>
              <a:rPr lang="en-US" sz="2000" dirty="0">
                <a:solidFill>
                  <a:schemeClr val="bg1"/>
                </a:solidFill>
              </a:rPr>
              <a:t> kop </a:t>
            </a:r>
            <a:r>
              <a:rPr lang="en-US" sz="2000" dirty="0" err="1">
                <a:solidFill>
                  <a:schemeClr val="bg1"/>
                </a:solidFill>
              </a:rPr>
              <a:t>zopakovaný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brankár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bude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upozornený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následne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napomenutý</a:t>
            </a:r>
            <a:r>
              <a:rPr lang="en-US" sz="2000" dirty="0">
                <a:solidFill>
                  <a:schemeClr val="bg1"/>
                </a:solidFill>
              </a:rPr>
              <a:t> za </a:t>
            </a:r>
            <a:r>
              <a:rPr lang="en-US" sz="2000" dirty="0" err="1">
                <a:solidFill>
                  <a:schemeClr val="bg1"/>
                </a:solidFill>
              </a:rPr>
              <a:t>všetky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nasledujúce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priestupky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Ak je </a:t>
            </a:r>
            <a:r>
              <a:rPr lang="en-US" sz="2000" dirty="0" err="1">
                <a:solidFill>
                  <a:schemeClr val="bg1"/>
                </a:solidFill>
              </a:rPr>
              <a:t>hráč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zahrávajúci</a:t>
            </a:r>
            <a:r>
              <a:rPr lang="en-US" sz="2000" dirty="0">
                <a:solidFill>
                  <a:schemeClr val="bg1"/>
                </a:solidFill>
              </a:rPr>
              <a:t> kop </a:t>
            </a:r>
            <a:r>
              <a:rPr lang="en-US" sz="2000" dirty="0" err="1">
                <a:solidFill>
                  <a:schemeClr val="bg1"/>
                </a:solidFill>
              </a:rPr>
              <a:t>potrestaný</a:t>
            </a:r>
            <a:r>
              <a:rPr lang="en-US" sz="2000" dirty="0">
                <a:solidFill>
                  <a:schemeClr val="bg1"/>
                </a:solidFill>
              </a:rPr>
              <a:t> za </a:t>
            </a:r>
            <a:r>
              <a:rPr lang="en-US" sz="2000" dirty="0" err="1">
                <a:solidFill>
                  <a:schemeClr val="bg1"/>
                </a:solidFill>
              </a:rPr>
              <a:t>priestupok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spáchaný</a:t>
            </a:r>
            <a:r>
              <a:rPr lang="en-US" sz="2000" dirty="0">
                <a:solidFill>
                  <a:schemeClr val="bg1"/>
                </a:solidFill>
              </a:rPr>
              <a:t> po tom, </a:t>
            </a:r>
            <a:r>
              <a:rPr lang="en-US" sz="2000" dirty="0" err="1">
                <a:solidFill>
                  <a:schemeClr val="bg1"/>
                </a:solidFill>
              </a:rPr>
              <a:t>čo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rozhodcovia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signalizovali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vykonanie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kopu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tento</a:t>
            </a:r>
            <a:r>
              <a:rPr lang="en-US" sz="2000" dirty="0">
                <a:solidFill>
                  <a:schemeClr val="bg1"/>
                </a:solidFill>
              </a:rPr>
              <a:t> kop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bude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rátať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nepremenený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hráč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bude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napomenutý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Ak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brankár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aj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dopustia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priestupku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súčasne</a:t>
            </a:r>
            <a:r>
              <a:rPr lang="en-US" sz="2000" dirty="0">
                <a:solidFill>
                  <a:schemeClr val="bg1"/>
                </a:solidFill>
              </a:rPr>
              <a:t>, kop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bude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rátať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nepremenený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hráč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bude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napomenutý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058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10200310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10 –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Určenie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výsledku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stretnutia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871372" y="1441059"/>
            <a:ext cx="104492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3. Kopy zo </a:t>
            </a:r>
            <a:r>
              <a:rPr lang="en-US" sz="2800" dirty="0" err="1">
                <a:solidFill>
                  <a:schemeClr val="bg1"/>
                </a:solidFill>
              </a:rPr>
              <a:t>značky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pokutového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kopu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Procedúra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Pred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tým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ako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kopy</a:t>
            </a:r>
            <a:r>
              <a:rPr lang="en-US" sz="2400" dirty="0">
                <a:solidFill>
                  <a:schemeClr val="bg1"/>
                </a:solidFill>
              </a:rPr>
              <a:t> zo </a:t>
            </a:r>
            <a:r>
              <a:rPr lang="en-US" sz="2400" dirty="0" err="1">
                <a:solidFill>
                  <a:schemeClr val="bg1"/>
                </a:solidFill>
              </a:rPr>
              <a:t>značky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pokutového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kopu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začnú</a:t>
            </a:r>
            <a:r>
              <a:rPr lang="en-US" sz="2400" dirty="0">
                <a:solidFill>
                  <a:schemeClr val="bg1"/>
                </a:solidFill>
              </a:rPr>
              <a:t>: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Ak </a:t>
            </a:r>
            <a:r>
              <a:rPr lang="en-US" sz="2000" dirty="0" err="1">
                <a:solidFill>
                  <a:schemeClr val="bg1"/>
                </a:solidFill>
              </a:rPr>
              <a:t>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konci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zápasu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predĺženia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pred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tým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kopy</a:t>
            </a:r>
            <a:r>
              <a:rPr lang="en-US" sz="2000" dirty="0">
                <a:solidFill>
                  <a:schemeClr val="bg1"/>
                </a:solidFill>
              </a:rPr>
              <a:t> zo </a:t>
            </a:r>
            <a:r>
              <a:rPr lang="en-US" sz="2000" dirty="0" err="1">
                <a:solidFill>
                  <a:schemeClr val="bg1"/>
                </a:solidFill>
              </a:rPr>
              <a:t>značky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pokutového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kopu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začnú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mužstvo</a:t>
            </a:r>
            <a:r>
              <a:rPr lang="en-US" sz="2000" dirty="0">
                <a:solidFill>
                  <a:schemeClr val="bg1"/>
                </a:solidFill>
              </a:rPr>
              <a:t> s </a:t>
            </a:r>
            <a:r>
              <a:rPr lang="en-US" sz="2000" dirty="0" err="1">
                <a:solidFill>
                  <a:schemeClr val="bg1"/>
                </a:solidFill>
              </a:rPr>
              <a:t>väčším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počtom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hráčov</a:t>
            </a:r>
            <a:r>
              <a:rPr lang="en-US" sz="2000" dirty="0">
                <a:solidFill>
                  <a:schemeClr val="bg1"/>
                </a:solidFill>
              </a:rPr>
              <a:t> (v </a:t>
            </a:r>
            <a:r>
              <a:rPr lang="en-US" sz="2000" dirty="0" err="1">
                <a:solidFill>
                  <a:schemeClr val="bg1"/>
                </a:solidFill>
              </a:rPr>
              <a:t>rátane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náhradníkov</a:t>
            </a:r>
            <a:r>
              <a:rPr lang="en-US" sz="2000" dirty="0">
                <a:solidFill>
                  <a:schemeClr val="bg1"/>
                </a:solidFill>
              </a:rPr>
              <a:t>) </a:t>
            </a:r>
            <a:r>
              <a:rPr lang="en-US" sz="2000" dirty="0" err="1">
                <a:solidFill>
                  <a:schemeClr val="bg1"/>
                </a:solidFill>
              </a:rPr>
              <a:t>ako</a:t>
            </a:r>
            <a:r>
              <a:rPr lang="en-US" sz="2000" dirty="0">
                <a:solidFill>
                  <a:schemeClr val="bg1"/>
                </a:solidFill>
              </a:rPr>
              <a:t> super, 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00"/>
                </a:highlight>
              </a:rPr>
              <a:t>sa</a:t>
            </a:r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00"/>
                </a:highlight>
              </a:rPr>
              <a:t>môžu</a:t>
            </a:r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00"/>
                </a:highlight>
              </a:rPr>
              <a:t>rozhodnúť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znížiť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počet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svojich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hráčov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rovnaký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počet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má</a:t>
            </a:r>
            <a:r>
              <a:rPr lang="en-US" sz="2000" dirty="0">
                <a:solidFill>
                  <a:schemeClr val="bg1"/>
                </a:solidFill>
              </a:rPr>
              <a:t> super.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Rozhodcovia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musia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byť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upovedomený</a:t>
            </a:r>
            <a:r>
              <a:rPr lang="en-US" sz="2000" dirty="0">
                <a:solidFill>
                  <a:schemeClr val="bg1"/>
                </a:solidFill>
              </a:rPr>
              <a:t> o </a:t>
            </a:r>
            <a:r>
              <a:rPr lang="en-US" sz="2000" dirty="0" err="1">
                <a:solidFill>
                  <a:schemeClr val="bg1"/>
                </a:solidFill>
              </a:rPr>
              <a:t>mene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čísle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ktorý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kopov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nezúčasní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Akýkoľvek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vyradený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už</a:t>
            </a:r>
            <a:r>
              <a:rPr lang="en-US" sz="2000" dirty="0">
                <a:solidFill>
                  <a:schemeClr val="bg1"/>
                </a:solidFill>
              </a:rPr>
              <a:t> do </a:t>
            </a:r>
            <a:r>
              <a:rPr lang="en-US" sz="2000" dirty="0" err="1">
                <a:solidFill>
                  <a:schemeClr val="bg1"/>
                </a:solidFill>
              </a:rPr>
              <a:t>hry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nemôže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zasiahnuť</a:t>
            </a:r>
            <a:r>
              <a:rPr lang="en-US" sz="2000" dirty="0">
                <a:solidFill>
                  <a:schemeClr val="bg1"/>
                </a:solidFill>
              </a:rPr>
              <a:t>. (</a:t>
            </a:r>
            <a:r>
              <a:rPr lang="en-US" sz="2000" dirty="0" err="1">
                <a:solidFill>
                  <a:schemeClr val="bg1"/>
                </a:solidFill>
              </a:rPr>
              <a:t>okrem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výnimiek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60298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10200310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10 –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Určenie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výsledku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stretnutia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871372" y="1441059"/>
            <a:ext cx="104492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3. Kopy zo </a:t>
            </a:r>
            <a:r>
              <a:rPr lang="en-US" sz="2800" dirty="0" err="1">
                <a:solidFill>
                  <a:schemeClr val="bg1"/>
                </a:solidFill>
              </a:rPr>
              <a:t>značky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pokutového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kopu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Procedúra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Počas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kopov</a:t>
            </a:r>
            <a:r>
              <a:rPr lang="en-US" sz="2400" dirty="0">
                <a:solidFill>
                  <a:schemeClr val="bg1"/>
                </a:solidFill>
              </a:rPr>
              <a:t> zo </a:t>
            </a:r>
            <a:r>
              <a:rPr lang="en-US" sz="2400" dirty="0" err="1">
                <a:solidFill>
                  <a:schemeClr val="bg1"/>
                </a:solidFill>
              </a:rPr>
              <a:t>značky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pokutového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kopu</a:t>
            </a:r>
            <a:r>
              <a:rPr lang="en-US" sz="2400" dirty="0">
                <a:solidFill>
                  <a:schemeClr val="bg1"/>
                </a:solidFill>
              </a:rPr>
              <a:t>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Pokiaľ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počas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kopov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zníži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počet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hráčov</a:t>
            </a:r>
            <a:r>
              <a:rPr lang="en-US" sz="2000" dirty="0">
                <a:solidFill>
                  <a:schemeClr val="bg1"/>
                </a:solidFill>
              </a:rPr>
              <a:t> v </a:t>
            </a:r>
            <a:r>
              <a:rPr lang="en-US" sz="2000" dirty="0" err="1">
                <a:solidFill>
                  <a:schemeClr val="bg1"/>
                </a:solidFill>
              </a:rPr>
              <a:t>jendom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mužstve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mužstvo</a:t>
            </a:r>
            <a:r>
              <a:rPr lang="en-US" sz="2000" dirty="0">
                <a:solidFill>
                  <a:schemeClr val="bg1"/>
                </a:solidFill>
              </a:rPr>
              <a:t> s </a:t>
            </a:r>
            <a:r>
              <a:rPr lang="en-US" sz="2000" dirty="0" err="1">
                <a:solidFill>
                  <a:schemeClr val="bg1"/>
                </a:solidFill>
              </a:rPr>
              <a:t>väčším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počtom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hráčov</a:t>
            </a:r>
            <a:r>
              <a:rPr lang="en-US" sz="2000" dirty="0">
                <a:solidFill>
                  <a:schemeClr val="bg1"/>
                </a:solidFill>
              </a:rPr>
              <a:t>         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00"/>
                </a:highlight>
              </a:rPr>
              <a:t>sa</a:t>
            </a:r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00"/>
                </a:highlight>
              </a:rPr>
              <a:t>môže</a:t>
            </a:r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00"/>
                </a:highlight>
              </a:rPr>
              <a:t>rozhodnúť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znížiť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svoj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počet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hráčov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rovnaký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počet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súperove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mužstvo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Rozhodcovia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musia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byť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upovedomený</a:t>
            </a:r>
            <a:r>
              <a:rPr lang="en-US" sz="2000" dirty="0">
                <a:solidFill>
                  <a:schemeClr val="bg1"/>
                </a:solidFill>
              </a:rPr>
              <a:t> o </a:t>
            </a:r>
            <a:r>
              <a:rPr lang="en-US" sz="2000" dirty="0" err="1">
                <a:solidFill>
                  <a:schemeClr val="bg1"/>
                </a:solidFill>
              </a:rPr>
              <a:t>mene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čísle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ktorý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kopov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nezúčasní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Akýkoľvek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vyradený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už</a:t>
            </a:r>
            <a:r>
              <a:rPr lang="en-US" sz="2000" dirty="0">
                <a:solidFill>
                  <a:schemeClr val="bg1"/>
                </a:solidFill>
              </a:rPr>
              <a:t> do </a:t>
            </a:r>
            <a:r>
              <a:rPr lang="en-US" sz="2000" dirty="0" err="1">
                <a:solidFill>
                  <a:schemeClr val="bg1"/>
                </a:solidFill>
              </a:rPr>
              <a:t>hry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nemôže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zasiahnuť</a:t>
            </a:r>
            <a:r>
              <a:rPr lang="en-US" sz="2000" dirty="0">
                <a:solidFill>
                  <a:schemeClr val="bg1"/>
                </a:solidFill>
              </a:rPr>
              <a:t>. (</a:t>
            </a:r>
            <a:r>
              <a:rPr lang="en-US" sz="2000" dirty="0" err="1">
                <a:solidFill>
                  <a:schemeClr val="bg1"/>
                </a:solidFill>
              </a:rPr>
              <a:t>okrem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výnimiek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5887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10200310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10 –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Určenie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výsledku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stretnutia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871372" y="1441059"/>
            <a:ext cx="1044925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3. Kopy zo </a:t>
            </a:r>
            <a:r>
              <a:rPr lang="en-US" sz="2800" dirty="0" err="1">
                <a:solidFill>
                  <a:schemeClr val="bg1"/>
                </a:solidFill>
              </a:rPr>
              <a:t>značky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pokutového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kopu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800" dirty="0" err="1">
                <a:solidFill>
                  <a:schemeClr val="bg1"/>
                </a:solidFill>
              </a:rPr>
              <a:t>Výnimky</a:t>
            </a:r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000" dirty="0" err="1">
                <a:solidFill>
                  <a:schemeClr val="bg1"/>
                </a:solidFill>
              </a:rPr>
              <a:t>Brankár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ktorý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nie</a:t>
            </a:r>
            <a:r>
              <a:rPr lang="en-US" sz="2000" dirty="0">
                <a:solidFill>
                  <a:schemeClr val="bg1"/>
                </a:solidFill>
              </a:rPr>
              <a:t> je </a:t>
            </a:r>
            <a:r>
              <a:rPr lang="en-US" sz="2000" dirty="0" err="1">
                <a:solidFill>
                  <a:schemeClr val="bg1"/>
                </a:solidFill>
              </a:rPr>
              <a:t>schopný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pokračovať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pred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počas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kopov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môže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byť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vymenený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hráčom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náhradníkom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vyradeným</a:t>
            </a:r>
            <a:r>
              <a:rPr lang="en-US" sz="2000" dirty="0">
                <a:solidFill>
                  <a:schemeClr val="bg1"/>
                </a:solidFill>
              </a:rPr>
              <a:t> pre </a:t>
            </a:r>
            <a:r>
              <a:rPr lang="en-US" sz="2000" dirty="0" err="1">
                <a:solidFill>
                  <a:schemeClr val="bg1"/>
                </a:solidFill>
              </a:rPr>
              <a:t>dorovnanie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počtu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hráčov</a:t>
            </a:r>
            <a:r>
              <a:rPr lang="en-US" sz="2000" dirty="0">
                <a:solidFill>
                  <a:schemeClr val="bg1"/>
                </a:solidFill>
              </a:rPr>
              <a:t>, ale </a:t>
            </a:r>
            <a:r>
              <a:rPr lang="en-US" sz="2000" dirty="0" err="1">
                <a:solidFill>
                  <a:schemeClr val="bg1"/>
                </a:solidFill>
              </a:rPr>
              <a:t>vymenený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brankár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už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ďalej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nemôže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zasiahnuť</a:t>
            </a:r>
            <a:r>
              <a:rPr lang="en-US" sz="2000" dirty="0">
                <a:solidFill>
                  <a:schemeClr val="bg1"/>
                </a:solidFill>
              </a:rPr>
              <a:t> do </a:t>
            </a:r>
            <a:r>
              <a:rPr lang="en-US" sz="2000" dirty="0" err="1">
                <a:solidFill>
                  <a:schemeClr val="bg1"/>
                </a:solidFill>
              </a:rPr>
              <a:t>procedúry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kopov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Ak </a:t>
            </a:r>
            <a:r>
              <a:rPr lang="en-US" sz="2000" dirty="0" err="1">
                <a:solidFill>
                  <a:schemeClr val="bg1"/>
                </a:solidFill>
              </a:rPr>
              <a:t>už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brankár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stihol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vykonať</a:t>
            </a:r>
            <a:r>
              <a:rPr lang="en-US" sz="2000" dirty="0">
                <a:solidFill>
                  <a:schemeClr val="bg1"/>
                </a:solidFill>
              </a:rPr>
              <a:t> kop, </a:t>
            </a:r>
            <a:r>
              <a:rPr lang="en-US" sz="2000" dirty="0" err="1">
                <a:solidFill>
                  <a:schemeClr val="bg1"/>
                </a:solidFill>
              </a:rPr>
              <a:t>jeho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náhrada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môže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vykonať</a:t>
            </a:r>
            <a:r>
              <a:rPr lang="en-US" sz="2000" dirty="0">
                <a:solidFill>
                  <a:schemeClr val="bg1"/>
                </a:solidFill>
              </a:rPr>
              <a:t> kop </a:t>
            </a:r>
            <a:r>
              <a:rPr lang="en-US" sz="2000" dirty="0" err="1">
                <a:solidFill>
                  <a:schemeClr val="bg1"/>
                </a:solidFill>
              </a:rPr>
              <a:t>až</a:t>
            </a:r>
            <a:r>
              <a:rPr lang="en-US" sz="2000" dirty="0">
                <a:solidFill>
                  <a:schemeClr val="bg1"/>
                </a:solidFill>
              </a:rPr>
              <a:t> v </a:t>
            </a:r>
            <a:r>
              <a:rPr lang="en-US" sz="2000" dirty="0" err="1">
                <a:solidFill>
                  <a:schemeClr val="bg1"/>
                </a:solidFill>
              </a:rPr>
              <a:t>druhom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kole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kopov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000" dirty="0" err="1">
                <a:solidFill>
                  <a:schemeClr val="bg1"/>
                </a:solidFill>
              </a:rPr>
              <a:t>Hráč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ktorý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bol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začiatku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vyradený</a:t>
            </a:r>
            <a:r>
              <a:rPr lang="en-US" sz="2000" dirty="0">
                <a:solidFill>
                  <a:schemeClr val="bg1"/>
                </a:solidFill>
              </a:rPr>
              <a:t> z </a:t>
            </a:r>
            <a:r>
              <a:rPr lang="en-US" sz="2000" dirty="0" err="1">
                <a:solidFill>
                  <a:schemeClr val="bg1"/>
                </a:solidFill>
              </a:rPr>
              <a:t>procedúry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kopov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potom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nahradil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zraneného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brankára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môže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zahrať</a:t>
            </a:r>
            <a:r>
              <a:rPr lang="en-US" sz="2000" dirty="0">
                <a:solidFill>
                  <a:schemeClr val="bg1"/>
                </a:solidFill>
              </a:rPr>
              <a:t> kop v </a:t>
            </a:r>
            <a:r>
              <a:rPr lang="en-US" sz="2000" dirty="0" err="1">
                <a:solidFill>
                  <a:schemeClr val="bg1"/>
                </a:solidFill>
              </a:rPr>
              <a:t>prvom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kole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kopov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pokiaľ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nahradený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brankár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pred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tým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zranil</a:t>
            </a:r>
            <a:r>
              <a:rPr lang="en-US" sz="2000" dirty="0">
                <a:solidFill>
                  <a:schemeClr val="bg1"/>
                </a:solidFill>
              </a:rPr>
              <a:t>, kop </a:t>
            </a:r>
            <a:r>
              <a:rPr lang="en-US" sz="2000" dirty="0" err="1">
                <a:solidFill>
                  <a:schemeClr val="bg1"/>
                </a:solidFill>
              </a:rPr>
              <a:t>nevykonal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8937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10200310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13 –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Voľné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kopy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883726" y="1127396"/>
            <a:ext cx="1044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Výsledok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priameho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voľného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kopu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začínajúcim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šiestym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akumulovaným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faulom</a:t>
            </a:r>
            <a:r>
              <a:rPr lang="en-US" sz="2000" dirty="0">
                <a:solidFill>
                  <a:schemeClr val="bg1"/>
                </a:solidFill>
              </a:rPr>
              <a:t> (DFKSAF)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BAAB476-E0BE-4603-9FF8-C90D38369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275738"/>
              </p:ext>
            </p:extLst>
          </p:nvPr>
        </p:nvGraphicFramePr>
        <p:xfrm>
          <a:off x="924341" y="1527506"/>
          <a:ext cx="10490835" cy="4899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6945">
                  <a:extLst>
                    <a:ext uri="{9D8B030D-6E8A-4147-A177-3AD203B41FA5}">
                      <a16:colId xmlns:a16="http://schemas.microsoft.com/office/drawing/2014/main" val="3073374521"/>
                    </a:ext>
                  </a:extLst>
                </a:gridCol>
                <a:gridCol w="3496945">
                  <a:extLst>
                    <a:ext uri="{9D8B030D-6E8A-4147-A177-3AD203B41FA5}">
                      <a16:colId xmlns:a16="http://schemas.microsoft.com/office/drawing/2014/main" val="2943353311"/>
                    </a:ext>
                  </a:extLst>
                </a:gridCol>
                <a:gridCol w="3496945">
                  <a:extLst>
                    <a:ext uri="{9D8B030D-6E8A-4147-A177-3AD203B41FA5}">
                      <a16:colId xmlns:a16="http://schemas.microsoft.com/office/drawing/2014/main" val="1976550235"/>
                    </a:ext>
                  </a:extLst>
                </a:gridCol>
              </a:tblGrid>
              <a:tr h="4267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Priestupok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Lopta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skončí</a:t>
                      </a:r>
                      <a:r>
                        <a:rPr lang="en-US" dirty="0"/>
                        <a:t> v </a:t>
                      </a:r>
                      <a:r>
                        <a:rPr lang="en-US" dirty="0" err="1"/>
                        <a:t>bránke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Lopta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neskončí</a:t>
                      </a:r>
                      <a:r>
                        <a:rPr lang="en-US" dirty="0"/>
                        <a:t> v </a:t>
                      </a:r>
                      <a:r>
                        <a:rPr lang="en-US" dirty="0" err="1"/>
                        <a:t>bránke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497225"/>
                  </a:ext>
                </a:extLst>
              </a:tr>
              <a:tr h="7849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Priestupok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útočiaceho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hráča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DFKSAF </a:t>
                      </a:r>
                      <a:r>
                        <a:rPr lang="en-US" sz="1600" dirty="0" err="1"/>
                        <a:t>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opakuje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Nepriamy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voľný</a:t>
                      </a:r>
                      <a:r>
                        <a:rPr lang="en-US" sz="1600" dirty="0"/>
                        <a:t> kop pre </a:t>
                      </a:r>
                      <a:r>
                        <a:rPr lang="en-US" sz="1600" dirty="0" err="1"/>
                        <a:t>brániace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mužstvo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3571091"/>
                  </a:ext>
                </a:extLst>
              </a:tr>
              <a:tr h="7849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Priestupok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brániaceho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hráča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Gól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DFKSAF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sa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opakuje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a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brániaci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hráč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sa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upozorní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;</a:t>
                      </a:r>
                    </a:p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Napomenutý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za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každý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ďalší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priestupok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9528328"/>
                  </a:ext>
                </a:extLst>
              </a:tr>
              <a:tr h="51261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Priestupok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útočiaceho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aj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brániaceho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hráča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DFKSAF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sa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opakuje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DFKSAF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sa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opakuje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a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obaja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hráči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sa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upozornia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;</a:t>
                      </a:r>
                    </a:p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Budú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napomenutí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za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každý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ďalší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priestupok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03759"/>
                  </a:ext>
                </a:extLst>
              </a:tr>
              <a:tr h="7849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Priestupok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brankára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Gól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Nechytená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: DFKSAF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sa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neopakuje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pokiaľ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hráč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nebol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jasne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ovplyvnený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Chytená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: DFKSAF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sa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opakuje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a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brankár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je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upozornený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;</a:t>
                      </a:r>
                    </a:p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Napomenutý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za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každý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ďalší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priestupok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0785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855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10200310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14 –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Pokutový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kop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883726" y="1127396"/>
            <a:ext cx="1044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Výsledok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Pokutového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kopu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3BC5961-CE93-4CA8-8D51-1C316C2C5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689651"/>
              </p:ext>
            </p:extLst>
          </p:nvPr>
        </p:nvGraphicFramePr>
        <p:xfrm>
          <a:off x="830275" y="1537079"/>
          <a:ext cx="10556157" cy="4836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8719">
                  <a:extLst>
                    <a:ext uri="{9D8B030D-6E8A-4147-A177-3AD203B41FA5}">
                      <a16:colId xmlns:a16="http://schemas.microsoft.com/office/drawing/2014/main" val="3274205434"/>
                    </a:ext>
                  </a:extLst>
                </a:gridCol>
                <a:gridCol w="3518719">
                  <a:extLst>
                    <a:ext uri="{9D8B030D-6E8A-4147-A177-3AD203B41FA5}">
                      <a16:colId xmlns:a16="http://schemas.microsoft.com/office/drawing/2014/main" val="3228461503"/>
                    </a:ext>
                  </a:extLst>
                </a:gridCol>
                <a:gridCol w="3518719">
                  <a:extLst>
                    <a:ext uri="{9D8B030D-6E8A-4147-A177-3AD203B41FA5}">
                      <a16:colId xmlns:a16="http://schemas.microsoft.com/office/drawing/2014/main" val="163661842"/>
                    </a:ext>
                  </a:extLst>
                </a:gridCol>
              </a:tblGrid>
              <a:tr h="45952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Priestupok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Lopta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skončí</a:t>
                      </a:r>
                      <a:r>
                        <a:rPr lang="en-US" dirty="0"/>
                        <a:t> v </a:t>
                      </a:r>
                      <a:r>
                        <a:rPr lang="en-US" dirty="0" err="1"/>
                        <a:t>bránke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Lopta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neskončí</a:t>
                      </a:r>
                      <a:r>
                        <a:rPr lang="en-US" dirty="0"/>
                        <a:t> v </a:t>
                      </a:r>
                      <a:r>
                        <a:rPr lang="en-US" dirty="0" err="1"/>
                        <a:t>bránke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9729855"/>
                  </a:ext>
                </a:extLst>
              </a:tr>
              <a:tr h="606287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Priestupok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útočiacim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hráčom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Pokutový</a:t>
                      </a:r>
                      <a:r>
                        <a:rPr lang="en-US" dirty="0"/>
                        <a:t> kop </a:t>
                      </a:r>
                      <a:r>
                        <a:rPr lang="en-US" dirty="0" err="1"/>
                        <a:t>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opakuje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NVK pre </a:t>
                      </a:r>
                      <a:r>
                        <a:rPr lang="en-US" dirty="0" err="1"/>
                        <a:t>brániace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mužstvo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4454727"/>
                  </a:ext>
                </a:extLst>
              </a:tr>
              <a:tr h="329489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Priestupok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brániacim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hráčom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Gól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Pokutový</a:t>
                      </a:r>
                      <a:r>
                        <a:rPr lang="en-US" dirty="0"/>
                        <a:t> kop </a:t>
                      </a:r>
                      <a:r>
                        <a:rPr lang="en-US" dirty="0" err="1"/>
                        <a:t>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opakuje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586679"/>
                  </a:ext>
                </a:extLst>
              </a:tr>
              <a:tr h="682987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Priestupok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brániacim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aj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útočiacim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hráčom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Pokutový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kop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sa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opakuje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Pokutový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kop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sa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opakuje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879581"/>
                  </a:ext>
                </a:extLst>
              </a:tr>
              <a:tr h="44337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Priestupok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brankára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Gól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Nechytená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: PK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sa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neopakuje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pokiaľ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hráč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nebol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jasne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ovplyvnený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Chytená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: PK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sa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opakuje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a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brankár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je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upozornený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;</a:t>
                      </a:r>
                    </a:p>
                    <a:p>
                      <a:pPr algn="ctr"/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Napomenutý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za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každý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ďalší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priestupok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8658129"/>
                  </a:ext>
                </a:extLst>
              </a:tr>
              <a:tr h="436406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Lopta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zahratá</a:t>
                      </a:r>
                      <a:r>
                        <a:rPr lang="en-US" dirty="0"/>
                        <a:t> k </a:t>
                      </a:r>
                      <a:r>
                        <a:rPr lang="en-US" dirty="0" err="1"/>
                        <a:t>vlastnej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bránke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NVK pre </a:t>
                      </a:r>
                      <a:r>
                        <a:rPr lang="en-US" dirty="0" err="1"/>
                        <a:t>brániace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mužstvo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NVK pre </a:t>
                      </a:r>
                      <a:r>
                        <a:rPr lang="en-US" dirty="0" err="1"/>
                        <a:t>brániace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mužstvo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5018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46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7284935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 –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Hracia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Plocha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5A271B-5BF5-484E-884B-C2DE2F776533}"/>
              </a:ext>
            </a:extLst>
          </p:cNvPr>
          <p:cNvSpPr txBox="1"/>
          <p:nvPr/>
        </p:nvSpPr>
        <p:spPr>
          <a:xfrm>
            <a:off x="1088211" y="1538654"/>
            <a:ext cx="957685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10. </a:t>
            </a:r>
            <a:r>
              <a:rPr lang="en-US" sz="2800" dirty="0" err="1">
                <a:solidFill>
                  <a:schemeClr val="bg1"/>
                </a:solidFill>
              </a:rPr>
              <a:t>Pohyb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bránky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Ak </a:t>
            </a:r>
            <a:r>
              <a:rPr lang="en-US" sz="2400" dirty="0" err="1">
                <a:solidFill>
                  <a:srgbClr val="FF0000"/>
                </a:solidFill>
              </a:rPr>
              <a:t>brániaci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hráč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nedovolene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pohne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prevráti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svoju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bránku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tá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dotkne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lopty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nariadi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pokutový</a:t>
            </a:r>
            <a:r>
              <a:rPr lang="en-US" sz="2000" dirty="0">
                <a:solidFill>
                  <a:schemeClr val="bg1"/>
                </a:solidFill>
              </a:rPr>
              <a:t> kop pre </a:t>
            </a:r>
            <a:r>
              <a:rPr lang="en-US" sz="2000" dirty="0" err="1">
                <a:solidFill>
                  <a:schemeClr val="bg1"/>
                </a:solidFill>
              </a:rPr>
              <a:t>útočiace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mužstvo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previnilý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musí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byť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napomenutý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tým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zmarí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súperovi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dosiahnutie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gólu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vyloženú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gólovú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situáciu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musí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byť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vylúčený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V </a:t>
            </a:r>
            <a:r>
              <a:rPr lang="en-US" sz="2000" dirty="0" err="1">
                <a:solidFill>
                  <a:schemeClr val="bg1"/>
                </a:solidFill>
              </a:rPr>
              <a:t>prípade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že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brániaci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prípadne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brankár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či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už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úmyselne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neúmyselne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posunie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prevráti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bránku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err="1">
                <a:solidFill>
                  <a:schemeClr val="bg1"/>
                </a:solidFill>
              </a:rPr>
              <a:t>Gól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musí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byť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uznaný</a:t>
            </a:r>
            <a:r>
              <a:rPr lang="en-US" sz="2000" dirty="0">
                <a:solidFill>
                  <a:schemeClr val="bg1"/>
                </a:solidFill>
              </a:rPr>
              <a:t>, v </a:t>
            </a:r>
            <a:r>
              <a:rPr lang="en-US" sz="2000" dirty="0" err="1">
                <a:solidFill>
                  <a:schemeClr val="bg1"/>
                </a:solidFill>
              </a:rPr>
              <a:t>prípade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že</a:t>
            </a:r>
            <a:r>
              <a:rPr lang="en-US" sz="2000" dirty="0">
                <a:solidFill>
                  <a:schemeClr val="bg1"/>
                </a:solidFill>
              </a:rPr>
              <a:t> by </a:t>
            </a:r>
            <a:r>
              <a:rPr lang="en-US" sz="2000" dirty="0" err="1">
                <a:solidFill>
                  <a:schemeClr val="bg1"/>
                </a:solidFill>
              </a:rPr>
              <a:t>lopta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prešla</a:t>
            </a:r>
            <a:r>
              <a:rPr lang="en-US" sz="2000" dirty="0">
                <a:solidFill>
                  <a:schemeClr val="bg1"/>
                </a:solidFill>
              </a:rPr>
              <a:t> do </a:t>
            </a:r>
            <a:r>
              <a:rPr lang="en-US" sz="2000" dirty="0" err="1">
                <a:solidFill>
                  <a:schemeClr val="bg1"/>
                </a:solidFill>
              </a:rPr>
              <a:t>bránky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normálnej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pozícii</a:t>
            </a:r>
            <a:r>
              <a:rPr lang="en-US" sz="2000" dirty="0">
                <a:solidFill>
                  <a:schemeClr val="bg1"/>
                </a:solidFill>
              </a:rPr>
              <a:t> 	</a:t>
            </a:r>
            <a:r>
              <a:rPr lang="en-US" sz="2000" dirty="0" err="1">
                <a:solidFill>
                  <a:schemeClr val="bg1"/>
                </a:solidFill>
              </a:rPr>
              <a:t>bránky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92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10200310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15 – Kop z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autu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965920" y="1647573"/>
            <a:ext cx="104492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Ak </a:t>
            </a:r>
            <a:r>
              <a:rPr lang="en-US" sz="2000" dirty="0" err="1">
                <a:solidFill>
                  <a:schemeClr val="bg1"/>
                </a:solidFill>
              </a:rPr>
              <a:t>bol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zahratý</a:t>
            </a:r>
            <a:r>
              <a:rPr lang="en-US" sz="2000" dirty="0">
                <a:solidFill>
                  <a:schemeClr val="bg1"/>
                </a:solidFill>
              </a:rPr>
              <a:t> kop z </a:t>
            </a:r>
            <a:r>
              <a:rPr lang="en-US" sz="2000" dirty="0" err="1">
                <a:solidFill>
                  <a:schemeClr val="bg1"/>
                </a:solidFill>
              </a:rPr>
              <a:t>autu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potom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ako</a:t>
            </a:r>
            <a:r>
              <a:rPr lang="en-US" sz="2000" dirty="0">
                <a:solidFill>
                  <a:schemeClr val="bg1"/>
                </a:solidFill>
              </a:rPr>
              <a:t> bola </a:t>
            </a:r>
            <a:r>
              <a:rPr lang="en-US" sz="2000" dirty="0" err="1">
                <a:solidFill>
                  <a:schemeClr val="bg1"/>
                </a:solidFill>
              </a:rPr>
              <a:t>lopta</a:t>
            </a:r>
            <a:r>
              <a:rPr lang="en-US" sz="2000" dirty="0">
                <a:solidFill>
                  <a:schemeClr val="bg1"/>
                </a:solidFill>
              </a:rPr>
              <a:t> v </a:t>
            </a:r>
            <a:r>
              <a:rPr lang="en-US" sz="2000" dirty="0" err="1">
                <a:solidFill>
                  <a:schemeClr val="bg1"/>
                </a:solidFill>
              </a:rPr>
              <a:t>hre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opustila</a:t>
            </a:r>
            <a:r>
              <a:rPr lang="en-US" sz="2000" dirty="0">
                <a:solidFill>
                  <a:schemeClr val="bg1"/>
                </a:solidFill>
              </a:rPr>
              <a:t> HP </a:t>
            </a:r>
            <a:r>
              <a:rPr lang="en-US" sz="2000" dirty="0" err="1">
                <a:solidFill>
                  <a:schemeClr val="bg1"/>
                </a:solidFill>
              </a:rPr>
              <a:t>tou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istou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postrannou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čiarou</a:t>
            </a:r>
            <a:r>
              <a:rPr lang="en-US" sz="2000" dirty="0">
                <a:solidFill>
                  <a:schemeClr val="bg1"/>
                </a:solidFill>
              </a:rPr>
              <a:t> z </a:t>
            </a:r>
            <a:r>
              <a:rPr lang="en-US" sz="2000" dirty="0" err="1">
                <a:solidFill>
                  <a:schemeClr val="bg1"/>
                </a:solidFill>
              </a:rPr>
              <a:t>akej</a:t>
            </a:r>
            <a:r>
              <a:rPr lang="en-US" sz="2000" dirty="0">
                <a:solidFill>
                  <a:schemeClr val="bg1"/>
                </a:solidFill>
              </a:rPr>
              <a:t> bola </a:t>
            </a:r>
            <a:r>
              <a:rPr lang="en-US" sz="2000" dirty="0" err="1">
                <a:solidFill>
                  <a:schemeClr val="bg1"/>
                </a:solidFill>
              </a:rPr>
              <a:t>zahraná</a:t>
            </a:r>
            <a:r>
              <a:rPr lang="en-US" sz="2000" dirty="0">
                <a:solidFill>
                  <a:schemeClr val="bg1"/>
                </a:solidFill>
              </a:rPr>
              <a:t>, bez </a:t>
            </a:r>
            <a:r>
              <a:rPr lang="en-US" sz="2000" dirty="0" err="1">
                <a:solidFill>
                  <a:schemeClr val="bg1"/>
                </a:solidFill>
              </a:rPr>
              <a:t>dotyku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akéhokoľvek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iného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hráča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000" dirty="0" err="1">
                <a:solidFill>
                  <a:schemeClr val="bg1"/>
                </a:solidFill>
              </a:rPr>
              <a:t>Nariadený</a:t>
            </a:r>
            <a:r>
              <a:rPr lang="en-US" sz="2000" dirty="0">
                <a:solidFill>
                  <a:schemeClr val="bg1"/>
                </a:solidFill>
              </a:rPr>
              <a:t> kop z </a:t>
            </a:r>
            <a:r>
              <a:rPr lang="en-US" sz="2000" dirty="0" err="1">
                <a:solidFill>
                  <a:schemeClr val="bg1"/>
                </a:solidFill>
              </a:rPr>
              <a:t>autu</a:t>
            </a:r>
            <a:r>
              <a:rPr lang="en-US" sz="2000" dirty="0">
                <a:solidFill>
                  <a:schemeClr val="bg1"/>
                </a:solidFill>
              </a:rPr>
              <a:t> pre </a:t>
            </a:r>
            <a:r>
              <a:rPr lang="en-US" sz="2000" dirty="0" err="1">
                <a:solidFill>
                  <a:schemeClr val="bg1"/>
                </a:solidFill>
              </a:rPr>
              <a:t>súpera</a:t>
            </a:r>
            <a:r>
              <a:rPr lang="en-US" sz="2000" dirty="0">
                <a:solidFill>
                  <a:schemeClr val="bg1"/>
                </a:solidFill>
              </a:rPr>
              <a:t> z </a:t>
            </a:r>
            <a:r>
              <a:rPr lang="en-US" sz="2000" dirty="0" err="1">
                <a:solidFill>
                  <a:schemeClr val="bg1"/>
                </a:solidFill>
              </a:rPr>
              <a:t>miesta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kde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lopta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opustila</a:t>
            </a:r>
            <a:r>
              <a:rPr lang="en-US" sz="2000" dirty="0">
                <a:solidFill>
                  <a:schemeClr val="bg1"/>
                </a:solidFill>
              </a:rPr>
              <a:t> HP !!!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4BD52C-EC71-4AC0-9646-6591AFD214C1}"/>
              </a:ext>
            </a:extLst>
          </p:cNvPr>
          <p:cNvSpPr txBox="1"/>
          <p:nvPr/>
        </p:nvSpPr>
        <p:spPr>
          <a:xfrm>
            <a:off x="1195599" y="3982775"/>
            <a:ext cx="103039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Procedúra</a:t>
            </a:r>
            <a:r>
              <a:rPr lang="en-US" dirty="0">
                <a:solidFill>
                  <a:schemeClr val="bg1"/>
                </a:solidFill>
              </a:rPr>
              <a:t>  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Pozícia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lopty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hráči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</a:t>
            </a:r>
            <a:r>
              <a:rPr lang="en-US" dirty="0">
                <a:solidFill>
                  <a:schemeClr val="bg1"/>
                </a:solidFill>
              </a:rPr>
              <a:t> HP a </a:t>
            </a:r>
            <a:r>
              <a:rPr lang="en-US" dirty="0" err="1">
                <a:solidFill>
                  <a:schemeClr val="bg1"/>
                </a:solidFill>
              </a:rPr>
              <a:t>mimo</a:t>
            </a:r>
            <a:r>
              <a:rPr lang="en-US" dirty="0">
                <a:solidFill>
                  <a:schemeClr val="bg1"/>
                </a:solidFill>
              </a:rPr>
              <a:t> HP, </a:t>
            </a:r>
            <a:r>
              <a:rPr lang="en-US" dirty="0" err="1">
                <a:solidFill>
                  <a:schemeClr val="bg1"/>
                </a:solidFill>
              </a:rPr>
              <a:t>vzdialenosť</a:t>
            </a:r>
            <a:r>
              <a:rPr lang="en-US" dirty="0">
                <a:solidFill>
                  <a:schemeClr val="bg1"/>
                </a:solidFill>
              </a:rPr>
              <a:t> od </a:t>
            </a:r>
            <a:r>
              <a:rPr lang="en-US" dirty="0" err="1">
                <a:solidFill>
                  <a:schemeClr val="bg1"/>
                </a:solidFill>
              </a:rPr>
              <a:t>lopty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tresty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7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10200310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15 – Kop z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autu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965920" y="1647573"/>
            <a:ext cx="1044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70765D-EB3F-4B0B-B579-A90608A4EF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2672" y="1264584"/>
            <a:ext cx="9186655" cy="514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019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385" y="2979184"/>
            <a:ext cx="10200310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Ďakujem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pozornosť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965920" y="1647573"/>
            <a:ext cx="1044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0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7284935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 –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Hracia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Plocha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5A271B-5BF5-484E-884B-C2DE2F776533}"/>
              </a:ext>
            </a:extLst>
          </p:cNvPr>
          <p:cNvSpPr txBox="1"/>
          <p:nvPr/>
        </p:nvSpPr>
        <p:spPr>
          <a:xfrm>
            <a:off x="1088211" y="1538654"/>
            <a:ext cx="957685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10. </a:t>
            </a:r>
            <a:r>
              <a:rPr lang="en-US" sz="2800" dirty="0" err="1">
                <a:solidFill>
                  <a:schemeClr val="bg1"/>
                </a:solidFill>
              </a:rPr>
              <a:t>Pohyb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bránky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Ak </a:t>
            </a:r>
            <a:r>
              <a:rPr lang="en-US" sz="2400" dirty="0" err="1">
                <a:solidFill>
                  <a:srgbClr val="FF0000"/>
                </a:solidFill>
              </a:rPr>
              <a:t>útočiaci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hráč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posunie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prevráti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súperovu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bránku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náhodne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úmyselne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gól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nesmie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byť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uznaný</a:t>
            </a:r>
            <a:r>
              <a:rPr lang="en-US" sz="2000" dirty="0">
                <a:solidFill>
                  <a:schemeClr val="bg1"/>
                </a:solidFill>
              </a:rPr>
              <a:t>, a: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</a:t>
            </a:r>
            <a:r>
              <a:rPr lang="en-US" sz="2000" dirty="0" err="1">
                <a:solidFill>
                  <a:schemeClr val="bg1"/>
                </a:solidFill>
              </a:rPr>
              <a:t>ak</a:t>
            </a:r>
            <a:r>
              <a:rPr lang="en-US" sz="2000" dirty="0">
                <a:solidFill>
                  <a:schemeClr val="bg1"/>
                </a:solidFill>
              </a:rPr>
              <a:t> to bolo </a:t>
            </a:r>
            <a:r>
              <a:rPr lang="en-US" sz="2000" dirty="0" err="1">
                <a:solidFill>
                  <a:srgbClr val="FF0000"/>
                </a:solidFill>
              </a:rPr>
              <a:t>neúmyselne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nadviaže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rozhodcovskou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loptou</a:t>
            </a:r>
            <a:r>
              <a:rPr lang="en-US" sz="2000" dirty="0">
                <a:solidFill>
                  <a:schemeClr val="bg1"/>
                </a:solidFill>
              </a:rPr>
              <a:t>; </a:t>
            </a:r>
          </a:p>
          <a:p>
            <a:r>
              <a:rPr lang="en-US" sz="2000" dirty="0">
                <a:solidFill>
                  <a:schemeClr val="bg1"/>
                </a:solidFill>
              </a:rPr>
              <a:t>• </a:t>
            </a:r>
            <a:r>
              <a:rPr lang="en-US" sz="2000" dirty="0" err="1">
                <a:solidFill>
                  <a:schemeClr val="bg1"/>
                </a:solidFill>
              </a:rPr>
              <a:t>ak</a:t>
            </a:r>
            <a:r>
              <a:rPr lang="en-US" sz="2000" dirty="0">
                <a:solidFill>
                  <a:schemeClr val="bg1"/>
                </a:solidFill>
              </a:rPr>
              <a:t> to bolo </a:t>
            </a:r>
            <a:r>
              <a:rPr lang="en-US" sz="2000" dirty="0" err="1">
                <a:solidFill>
                  <a:srgbClr val="FF0000"/>
                </a:solidFill>
              </a:rPr>
              <a:t>úmyselné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došlo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kontaktu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lopty</a:t>
            </a:r>
            <a:r>
              <a:rPr lang="en-US" sz="2000" dirty="0">
                <a:solidFill>
                  <a:schemeClr val="bg1"/>
                </a:solidFill>
              </a:rPr>
              <a:t> s </a:t>
            </a:r>
            <a:r>
              <a:rPr lang="en-US" sz="2000" dirty="0" err="1">
                <a:solidFill>
                  <a:schemeClr val="bg1"/>
                </a:solidFill>
              </a:rPr>
              <a:t>bránkou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nariadi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priamy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voľný</a:t>
            </a:r>
            <a:r>
              <a:rPr lang="en-US" sz="2000" dirty="0">
                <a:solidFill>
                  <a:schemeClr val="bg1"/>
                </a:solidFill>
              </a:rPr>
              <a:t> kop a </a:t>
            </a:r>
            <a:r>
              <a:rPr lang="en-US" sz="2000" dirty="0" err="1">
                <a:solidFill>
                  <a:schemeClr val="bg1"/>
                </a:solidFill>
              </a:rPr>
              <a:t>previnilý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musí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byť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napomenutý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• </a:t>
            </a:r>
            <a:r>
              <a:rPr lang="en-US" sz="2000" dirty="0" err="1">
                <a:solidFill>
                  <a:schemeClr val="bg1"/>
                </a:solidFill>
              </a:rPr>
              <a:t>ak</a:t>
            </a:r>
            <a:r>
              <a:rPr lang="en-US" sz="2000" dirty="0">
                <a:solidFill>
                  <a:schemeClr val="bg1"/>
                </a:solidFill>
              </a:rPr>
              <a:t> to bolo </a:t>
            </a:r>
            <a:r>
              <a:rPr lang="en-US" sz="2000" dirty="0" err="1">
                <a:solidFill>
                  <a:srgbClr val="FF0000"/>
                </a:solidFill>
              </a:rPr>
              <a:t>úmyselné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ku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kontaktu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lopty</a:t>
            </a:r>
            <a:r>
              <a:rPr lang="en-US" sz="2000" dirty="0">
                <a:solidFill>
                  <a:schemeClr val="bg1"/>
                </a:solidFill>
              </a:rPr>
              <a:t> s </a:t>
            </a:r>
            <a:r>
              <a:rPr lang="en-US" sz="2000" dirty="0" err="1">
                <a:solidFill>
                  <a:schemeClr val="bg1"/>
                </a:solidFill>
              </a:rPr>
              <a:t>bránkou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nedošlo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nariadi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nepriamy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voľný</a:t>
            </a:r>
            <a:r>
              <a:rPr lang="en-US" sz="2000" dirty="0">
                <a:solidFill>
                  <a:schemeClr val="bg1"/>
                </a:solidFill>
              </a:rPr>
              <a:t> kop a </a:t>
            </a:r>
            <a:r>
              <a:rPr lang="en-US" sz="2000" dirty="0" err="1">
                <a:solidFill>
                  <a:schemeClr val="bg1"/>
                </a:solidFill>
              </a:rPr>
              <a:t>previnilý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musí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byť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napomenutý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3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7284935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 1 – Hracia Plocha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5A271B-5BF5-484E-884B-C2DE2F776533}"/>
              </a:ext>
            </a:extLst>
          </p:cNvPr>
          <p:cNvSpPr txBox="1"/>
          <p:nvPr/>
        </p:nvSpPr>
        <p:spPr>
          <a:xfrm>
            <a:off x="776824" y="1647573"/>
            <a:ext cx="339761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10. </a:t>
            </a:r>
            <a:r>
              <a:rPr lang="en-US" sz="2800" dirty="0" err="1">
                <a:solidFill>
                  <a:schemeClr val="bg1"/>
                </a:solidFill>
              </a:rPr>
              <a:t>Pohyb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bránky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Dodatočné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značky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umiestnené</a:t>
            </a:r>
            <a:r>
              <a:rPr lang="en-US" sz="2000" dirty="0">
                <a:solidFill>
                  <a:schemeClr val="bg1"/>
                </a:solidFill>
              </a:rPr>
              <a:t> pod </a:t>
            </a:r>
            <a:r>
              <a:rPr lang="en-US" sz="2000" dirty="0" err="1">
                <a:solidFill>
                  <a:schemeClr val="bg1"/>
                </a:solidFill>
              </a:rPr>
              <a:t>žrďami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pre </a:t>
            </a:r>
            <a:r>
              <a:rPr lang="en-US" sz="2000" dirty="0" err="1">
                <a:solidFill>
                  <a:schemeClr val="bg1"/>
                </a:solidFill>
              </a:rPr>
              <a:t>pomoc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rozhodcov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601351-E951-48BC-B9F3-5D4A002F2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437" y="1446971"/>
            <a:ext cx="7599687" cy="428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052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7284935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4 –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Výstroj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hráčov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1032387" y="2153264"/>
            <a:ext cx="927181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4. </a:t>
            </a:r>
            <a:r>
              <a:rPr lang="en-US" sz="2800" dirty="0" err="1">
                <a:solidFill>
                  <a:schemeClr val="bg1"/>
                </a:solidFill>
              </a:rPr>
              <a:t>Iná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výstroj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Chrániče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kolien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lakťov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Pokiaľ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sú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použité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chrániče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kolien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lakťov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ktoré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nesúhlasia</a:t>
            </a:r>
            <a:r>
              <a:rPr lang="en-US" sz="2000" dirty="0">
                <a:solidFill>
                  <a:schemeClr val="bg1"/>
                </a:solidFill>
              </a:rPr>
              <a:t> s </a:t>
            </a:r>
            <a:r>
              <a:rPr lang="en-US" sz="2000" dirty="0" err="1">
                <a:solidFill>
                  <a:schemeClr val="bg1"/>
                </a:solidFill>
              </a:rPr>
              <a:t>hlavnou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farbou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rukávu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en-US" sz="2000" dirty="0" err="1">
                <a:solidFill>
                  <a:schemeClr val="bg1"/>
                </a:solidFill>
              </a:rPr>
              <a:t>trenírok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nohavíc</a:t>
            </a:r>
            <a:r>
              <a:rPr lang="en-US" sz="2000" dirty="0">
                <a:solidFill>
                  <a:schemeClr val="bg1"/>
                </a:solidFill>
              </a:rPr>
              <a:t>), </a:t>
            </a:r>
            <a:r>
              <a:rPr lang="en-US" sz="2000" dirty="0" err="1">
                <a:solidFill>
                  <a:schemeClr val="bg1"/>
                </a:solidFill>
              </a:rPr>
              <a:t>chrániče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musia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byť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rovnakej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farby</a:t>
            </a:r>
            <a:r>
              <a:rPr lang="en-US" sz="2000" dirty="0">
                <a:solidFill>
                  <a:schemeClr val="bg1"/>
                </a:solidFill>
              </a:rPr>
              <a:t> a to </a:t>
            </a:r>
            <a:r>
              <a:rPr lang="en-US" sz="2000" dirty="0" err="1">
                <a:solidFill>
                  <a:schemeClr val="bg1"/>
                </a:solidFill>
              </a:rPr>
              <a:t>čiernej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bielej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0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7284935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4 –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Výstroj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hráčov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1030386" y="2129556"/>
            <a:ext cx="927181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4. </a:t>
            </a:r>
            <a:r>
              <a:rPr lang="en-US" sz="2800" dirty="0" err="1">
                <a:solidFill>
                  <a:schemeClr val="bg1"/>
                </a:solidFill>
              </a:rPr>
              <a:t>Iná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výstroj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Chrániče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kolien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lakťov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ball, soccer, sport, person&#10;&#10;Description automatically generated">
            <a:extLst>
              <a:ext uri="{FF2B5EF4-FFF2-40B4-BE49-F238E27FC236}">
                <a16:creationId xmlns:a16="http://schemas.microsoft.com/office/drawing/2014/main" id="{BD13B37E-86DA-496E-9323-B309381643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571" y="1824244"/>
            <a:ext cx="2911751" cy="3905250"/>
          </a:xfrm>
          <a:prstGeom prst="rect">
            <a:avLst/>
          </a:prstGeom>
        </p:spPr>
      </p:pic>
      <p:pic>
        <p:nvPicPr>
          <p:cNvPr id="7" name="Picture 6" descr="A person in a green uniform&#10;&#10;Description automatically generated with low confidence">
            <a:extLst>
              <a:ext uri="{FF2B5EF4-FFF2-40B4-BE49-F238E27FC236}">
                <a16:creationId xmlns:a16="http://schemas.microsoft.com/office/drawing/2014/main" id="{38E9A3FA-3FFB-46CC-88F2-6330C6CE3A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844" y="1824245"/>
            <a:ext cx="2931866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5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7284935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5 –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Rozhodcovvia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1030386" y="2129556"/>
            <a:ext cx="927181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2. </a:t>
            </a:r>
            <a:r>
              <a:rPr lang="en-US" sz="2800" dirty="0" err="1">
                <a:solidFill>
                  <a:schemeClr val="bg1"/>
                </a:solidFill>
              </a:rPr>
              <a:t>Rozhodnutia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rozhodcov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Rozhodcovia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nemôžu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zmeniť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spôsob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nadviazania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pokiaľ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zistili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že</a:t>
            </a:r>
            <a:r>
              <a:rPr lang="en-US" sz="2000" dirty="0">
                <a:solidFill>
                  <a:schemeClr val="bg1"/>
                </a:solidFill>
              </a:rPr>
              <a:t> je </a:t>
            </a:r>
            <a:r>
              <a:rPr lang="en-US" sz="2000" dirty="0" err="1">
                <a:solidFill>
                  <a:schemeClr val="bg1"/>
                </a:solidFill>
              </a:rPr>
              <a:t>nesprávne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po </a:t>
            </a:r>
            <a:r>
              <a:rPr lang="en-US" sz="2000" dirty="0" err="1">
                <a:solidFill>
                  <a:schemeClr val="bg1"/>
                </a:solidFill>
              </a:rPr>
              <a:t>porade</a:t>
            </a:r>
            <a:r>
              <a:rPr lang="en-US" sz="2000" dirty="0">
                <a:solidFill>
                  <a:schemeClr val="bg1"/>
                </a:solidFill>
              </a:rPr>
              <a:t> s </a:t>
            </a:r>
            <a:r>
              <a:rPr lang="en-US" sz="2000" dirty="0" err="1">
                <a:solidFill>
                  <a:schemeClr val="bg1"/>
                </a:solidFill>
              </a:rPr>
              <a:t>iným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rozhodcom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	-  bola </a:t>
            </a:r>
            <a:r>
              <a:rPr lang="en-US" sz="2000" dirty="0" err="1">
                <a:solidFill>
                  <a:schemeClr val="bg1"/>
                </a:solidFill>
              </a:rPr>
              <a:t>hra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opätovne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začatá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	- </a:t>
            </a:r>
            <a:r>
              <a:rPr lang="en-US" sz="2000" dirty="0" err="1">
                <a:solidFill>
                  <a:schemeClr val="bg1"/>
                </a:solidFill>
              </a:rPr>
              <a:t>signalizovali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koniec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prvého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druhého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polčasu</a:t>
            </a:r>
            <a:r>
              <a:rPr lang="en-US" sz="2000" dirty="0">
                <a:solidFill>
                  <a:schemeClr val="bg1"/>
                </a:solidFill>
              </a:rPr>
              <a:t> ( </a:t>
            </a:r>
            <a:r>
              <a:rPr lang="en-US" sz="2000" dirty="0" err="1">
                <a:solidFill>
                  <a:schemeClr val="bg1"/>
                </a:solidFill>
              </a:rPr>
              <a:t>vrátane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predĺženia</a:t>
            </a:r>
            <a:r>
              <a:rPr lang="en-US" sz="2000" dirty="0">
                <a:solidFill>
                  <a:schemeClr val="bg1"/>
                </a:solidFill>
              </a:rPr>
              <a:t>) </a:t>
            </a:r>
          </a:p>
          <a:p>
            <a:r>
              <a:rPr lang="en-US" sz="2000" dirty="0">
                <a:solidFill>
                  <a:schemeClr val="bg1"/>
                </a:solidFill>
              </a:rPr>
              <a:t>	-  v </a:t>
            </a:r>
            <a:r>
              <a:rPr lang="en-US" sz="2000" dirty="0" err="1">
                <a:solidFill>
                  <a:schemeClr val="bg1"/>
                </a:solidFill>
              </a:rPr>
              <a:t>čase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keď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časomerač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signalizoval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akustickým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signálom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alebo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bol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zápas</a:t>
            </a:r>
            <a:r>
              <a:rPr lang="en-US" sz="2000" dirty="0">
                <a:solidFill>
                  <a:schemeClr val="bg1"/>
                </a:solidFill>
              </a:rPr>
              <a:t> 		</a:t>
            </a:r>
            <a:r>
              <a:rPr lang="en-US" sz="2000" dirty="0" err="1">
                <a:solidFill>
                  <a:schemeClr val="bg1"/>
                </a:solidFill>
              </a:rPr>
              <a:t>prerušený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92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7284935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5 –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Rozhodcovia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950873" y="2219008"/>
            <a:ext cx="927181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3. </a:t>
            </a:r>
            <a:r>
              <a:rPr lang="en-US" sz="2800" dirty="0" err="1">
                <a:solidFill>
                  <a:schemeClr val="bg1"/>
                </a:solidFill>
              </a:rPr>
              <a:t>Práva</a:t>
            </a:r>
            <a:r>
              <a:rPr lang="en-US" sz="2800" dirty="0">
                <a:solidFill>
                  <a:schemeClr val="bg1"/>
                </a:solidFill>
              </a:rPr>
              <a:t> a </a:t>
            </a:r>
            <a:r>
              <a:rPr lang="en-US" sz="2800" dirty="0" err="1">
                <a:solidFill>
                  <a:schemeClr val="bg1"/>
                </a:solidFill>
              </a:rPr>
              <a:t>povinnosti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Rozhodcovia</a:t>
            </a:r>
            <a:r>
              <a:rPr lang="en-US" sz="2000" dirty="0">
                <a:solidFill>
                  <a:schemeClr val="bg1"/>
                </a:solidFill>
              </a:rPr>
              <a:t>: (…) </a:t>
            </a:r>
          </a:p>
          <a:p>
            <a:r>
              <a:rPr lang="en-US" sz="2000" dirty="0">
                <a:solidFill>
                  <a:schemeClr val="bg1"/>
                </a:solidFill>
              </a:rPr>
              <a:t>	• </a:t>
            </a:r>
            <a:r>
              <a:rPr lang="en-US" sz="2000" dirty="0" err="1">
                <a:solidFill>
                  <a:schemeClr val="bg1"/>
                </a:solidFill>
              </a:rPr>
              <a:t>zastavia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</a:t>
            </a:r>
            <a:r>
              <a:rPr lang="en-US" sz="2000" dirty="0">
                <a:solidFill>
                  <a:schemeClr val="bg1"/>
                </a:solidFill>
              </a:rPr>
              <a:t> (…) </a:t>
            </a:r>
          </a:p>
          <a:p>
            <a:r>
              <a:rPr lang="en-US" sz="2000" dirty="0">
                <a:solidFill>
                  <a:schemeClr val="bg1"/>
                </a:solidFill>
              </a:rPr>
              <a:t>		 • Je </a:t>
            </a:r>
            <a:r>
              <a:rPr lang="en-US" sz="2000" dirty="0" err="1">
                <a:solidFill>
                  <a:schemeClr val="bg1"/>
                </a:solidFill>
              </a:rPr>
              <a:t>nariadený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pokutový</a:t>
            </a:r>
            <a:r>
              <a:rPr lang="en-US" sz="2000" dirty="0">
                <a:solidFill>
                  <a:schemeClr val="bg1"/>
                </a:solidFill>
              </a:rPr>
              <a:t> kop a </a:t>
            </a:r>
            <a:r>
              <a:rPr lang="en-US" sz="2000" dirty="0" err="1">
                <a:solidFill>
                  <a:schemeClr val="bg1"/>
                </a:solidFill>
              </a:rPr>
              <a:t>zranený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hráč</a:t>
            </a:r>
            <a:r>
              <a:rPr lang="en-US" sz="2000" dirty="0">
                <a:solidFill>
                  <a:schemeClr val="bg1"/>
                </a:solidFill>
              </a:rPr>
              <a:t> je </a:t>
            </a:r>
            <a:r>
              <a:rPr lang="en-US" sz="2000" dirty="0" err="1">
                <a:solidFill>
                  <a:schemeClr val="bg1"/>
                </a:solidFill>
              </a:rPr>
              <a:t>brankárom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969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A1980-4137-4DBE-BA2F-8F165A7A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99" y="469123"/>
            <a:ext cx="10200310" cy="70933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6 – The other match officials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E1871-1CA2-4558-9A36-D076CCE94161}"/>
              </a:ext>
            </a:extLst>
          </p:cNvPr>
          <p:cNvSpPr txBox="1"/>
          <p:nvPr/>
        </p:nvSpPr>
        <p:spPr>
          <a:xfrm>
            <a:off x="1149709" y="1990408"/>
            <a:ext cx="1044925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2. </a:t>
            </a:r>
            <a:r>
              <a:rPr lang="en-US" sz="2800" dirty="0" err="1">
                <a:solidFill>
                  <a:schemeClr val="bg1"/>
                </a:solidFill>
              </a:rPr>
              <a:t>Práva</a:t>
            </a:r>
            <a:r>
              <a:rPr lang="en-US" sz="2800" dirty="0">
                <a:solidFill>
                  <a:schemeClr val="bg1"/>
                </a:solidFill>
              </a:rPr>
              <a:t> a </a:t>
            </a:r>
            <a:r>
              <a:rPr lang="en-US" sz="2800" dirty="0" err="1">
                <a:solidFill>
                  <a:schemeClr val="bg1"/>
                </a:solidFill>
              </a:rPr>
              <a:t>povinnosti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Časomerač</a:t>
            </a:r>
            <a:r>
              <a:rPr lang="en-US" sz="2000" dirty="0">
                <a:solidFill>
                  <a:schemeClr val="bg1"/>
                </a:solidFill>
              </a:rPr>
              <a:t>: </a:t>
            </a:r>
          </a:p>
          <a:p>
            <a:r>
              <a:rPr lang="sk-SK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Zabezpečuje, že doba trvania zápasu bude v zhode s ustanoveniami Pravidla 7: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•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Znova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spustí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časomieru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 tom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ako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bolo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správne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hru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nadviazané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kopom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autu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			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hodom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bránky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kopom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 rohu,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výkopom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pokutovým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kopom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alebo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			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rozhodcovskou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loptou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•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Zastaví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časomieru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 tom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ako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dosiahnutý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gól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po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pokutovom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kope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alebo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udelení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	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voľného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kopu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alebo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 tom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ako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zranil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hráč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•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Zastaví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časomieru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akonáhle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mu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rozhodca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dá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signál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7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2544</TotalTime>
  <Words>2050</Words>
  <Application>Microsoft Office PowerPoint</Application>
  <PresentationFormat>Widescreen</PresentationFormat>
  <Paragraphs>254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27.8.2021, Žilina</vt:lpstr>
      <vt:lpstr>Pravidlo 1 – Hracia Plocha</vt:lpstr>
      <vt:lpstr>Pravidlo 1 – Hracia Plocha</vt:lpstr>
      <vt:lpstr>Pravidlo 1 – Hracia Plocha</vt:lpstr>
      <vt:lpstr>Pravidlo 4 – Výstroj hráčov </vt:lpstr>
      <vt:lpstr>Pravidlo 4 – Výstroj hráčov </vt:lpstr>
      <vt:lpstr>Pravidlo 5 – Rozhodcovvia </vt:lpstr>
      <vt:lpstr>Pravidlo 5 – Rozhodcovia </vt:lpstr>
      <vt:lpstr>Pravidlo 6 – The other match officials </vt:lpstr>
      <vt:lpstr>Pravidlo 7 – Hrací čas </vt:lpstr>
      <vt:lpstr>Pravidlo 8 – Začiatok hry a nadviazanie na hru </vt:lpstr>
      <vt:lpstr>Pravidlo 8 – Začiatok hry a nadviazanie na hru </vt:lpstr>
      <vt:lpstr>Pravidlo 8 – Začiatok hry a nadviazanie na hru </vt:lpstr>
      <vt:lpstr>Pravidlo 10 – Určenie výsledku stretnutia</vt:lpstr>
      <vt:lpstr>Pravidlo 10 – Určenie výsledku stretnutia</vt:lpstr>
      <vt:lpstr>Pravidlo 10 – Určenie výsledku stretnutia</vt:lpstr>
      <vt:lpstr>Pravidlo 10 – Určenie výsledku stretnutia</vt:lpstr>
      <vt:lpstr>Pravidlo 13 – Voľné kopy</vt:lpstr>
      <vt:lpstr>Pravidlo 14 – Pokutový kop</vt:lpstr>
      <vt:lpstr>Pravidlo 15 – Kop z autu</vt:lpstr>
      <vt:lpstr>Pravidlo 15 – Kop z autu</vt:lpstr>
      <vt:lpstr>Ďakujem za pozornosť..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27.8.2021, Žilina</dc:title>
  <dc:creator>Peter Budac</dc:creator>
  <cp:lastModifiedBy>Peter Budac</cp:lastModifiedBy>
  <cp:revision>27</cp:revision>
  <dcterms:created xsi:type="dcterms:W3CDTF">2021-08-24T20:18:32Z</dcterms:created>
  <dcterms:modified xsi:type="dcterms:W3CDTF">2021-08-26T14:43:08Z</dcterms:modified>
</cp:coreProperties>
</file>